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25" autoAdjust="0"/>
    <p:restoredTop sz="94660"/>
  </p:normalViewPr>
  <p:slideViewPr>
    <p:cSldViewPr snapToGrid="0" snapToObjects="1">
      <p:cViewPr>
        <p:scale>
          <a:sx n="80" d="100"/>
          <a:sy n="80" d="100"/>
        </p:scale>
        <p:origin x="-1512"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GB"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dirty="0"/>
          </a:p>
        </p:txBody>
      </p:sp>
      <p:sp>
        <p:nvSpPr>
          <p:cNvPr id="7" name="Date Placeholder 6"/>
          <p:cNvSpPr>
            <a:spLocks noGrp="1"/>
          </p:cNvSpPr>
          <p:nvPr>
            <p:ph type="dt" sz="half" idx="10"/>
          </p:nvPr>
        </p:nvSpPr>
        <p:spPr/>
        <p:txBody>
          <a:bodyPr/>
          <a:lstStyle/>
          <a:p>
            <a:fld id="{2FE7D661-1836-44F7-8FAF-35E8F866ECD3}" type="datetime1">
              <a:rPr lang="en-US" smtClean="0"/>
              <a:pPr/>
              <a:t>26/11/2011</a:t>
            </a:fld>
            <a:endParaRPr lang="en-US"/>
          </a:p>
        </p:txBody>
      </p:sp>
      <p:sp>
        <p:nvSpPr>
          <p:cNvPr id="8" name="Slide Number Placeholder 7"/>
          <p:cNvSpPr>
            <a:spLocks noGrp="1"/>
          </p:cNvSpPr>
          <p:nvPr>
            <p:ph type="sldNum" sz="quarter" idx="11"/>
          </p:nvPr>
        </p:nvSpPr>
        <p:spPr/>
        <p:txBody>
          <a:bodyPr/>
          <a:lstStyle/>
          <a:p>
            <a:fld id="{CE8079A4-7AA8-4A4F-87E2-7781EC5097DD}" type="slidenum">
              <a:rPr lang="en-US" smtClean="0"/>
              <a:pPr/>
              <a:t>‹#›</a:t>
            </a:fld>
            <a:endParaRPr lang="en-US"/>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B1FF71CE-B899-4B2B-848D-9F12F0C901B6}" type="datetimeFigureOut">
              <a:rPr lang="en-US" smtClean="0"/>
              <a:t>26/11/2011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97606D-E5C4-4C2F-8241-EC2663EF1CD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02CF1CA-F464-4B29-B867-EAF8A9B936E3}" type="datetime1">
              <a:rPr lang="en-US" smtClean="0"/>
              <a:pPr/>
              <a:t>26/11/2011</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p>
            <a:fld id="{CAE6B357-51B9-47D2-A71D-0D06CB03185D}" type="datetime1">
              <a:rPr lang="en-US" smtClean="0"/>
              <a:pPr/>
              <a:t>26/11/2011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GB"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058CB827-F132-4DF6-9FB9-4035A4C798EF}" type="datetime1">
              <a:rPr lang="en-US" smtClean="0"/>
              <a:pPr/>
              <a:t>26/11/2011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A92A601-7D32-4ED7-AD1A-974B6DDBDCDC}" type="datetime1">
              <a:rPr lang="en-US" smtClean="0"/>
              <a:pPr/>
              <a:t>26/11/2011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
        <p:nvSpPr>
          <p:cNvPr id="9" name="Title 8"/>
          <p:cNvSpPr>
            <a:spLocks noGrp="1"/>
          </p:cNvSpPr>
          <p:nvPr>
            <p:ph type="title"/>
          </p:nvPr>
        </p:nvSpPr>
        <p:spPr>
          <a:xfrm>
            <a:off x="914400" y="1544715"/>
            <a:ext cx="7315200" cy="1154097"/>
          </a:xfrm>
        </p:spPr>
        <p:txBody>
          <a:bodyPr/>
          <a:lstStyle/>
          <a:p>
            <a:r>
              <a:rPr lang="en-GB"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7" name="Date Placeholder 6"/>
          <p:cNvSpPr>
            <a:spLocks noGrp="1"/>
          </p:cNvSpPr>
          <p:nvPr>
            <p:ph type="dt" sz="half" idx="10"/>
          </p:nvPr>
        </p:nvSpPr>
        <p:spPr/>
        <p:txBody>
          <a:bodyPr/>
          <a:lstStyle/>
          <a:p>
            <a:fld id="{63A17B41-4A0C-4639-A132-E5C8F99A4BE8}" type="datetime1">
              <a:rPr lang="en-US" smtClean="0"/>
              <a:pPr/>
              <a:t>26/11/2011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8079A4-7AA8-4A4F-87E2-7781EC5097DD}" type="slidenum">
              <a:rPr lang="en-US" smtClean="0"/>
              <a:pPr/>
              <a:t>‹#›</a:t>
            </a:fld>
            <a:endParaRPr lang="en-US"/>
          </a:p>
        </p:txBody>
      </p:sp>
      <p:sp>
        <p:nvSpPr>
          <p:cNvPr id="10" name="Title 9"/>
          <p:cNvSpPr>
            <a:spLocks noGrp="1"/>
          </p:cNvSpPr>
          <p:nvPr>
            <p:ph type="title"/>
          </p:nvPr>
        </p:nvSpPr>
        <p:spPr>
          <a:xfrm>
            <a:off x="914400" y="1544715"/>
            <a:ext cx="7315200" cy="1154097"/>
          </a:xfrm>
        </p:spPr>
        <p:txBody>
          <a:bodyPr/>
          <a:lstStyle/>
          <a:p>
            <a:r>
              <a:rPr lang="en-GB"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BE9967FD-6084-4075-993E-77EC8038773F}" type="datetime1">
              <a:rPr lang="en-US" smtClean="0"/>
              <a:pPr/>
              <a:t>26/11/2011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88B47-74BA-4873-ADAE-EB0120124E83}" type="datetime1">
              <a:rPr lang="en-US" smtClean="0"/>
              <a:pPr/>
              <a:t>26/11/2011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GB"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93CF52C1-9A39-494C-9977-BBEFAB872C1F}" type="datetime1">
              <a:rPr lang="en-US" smtClean="0"/>
              <a:pPr/>
              <a:t>26/11/2011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GB"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CD1EACE2-EA00-4376-9A66-47ABB8B02CF5}" type="datetime1">
              <a:rPr lang="en-US" smtClean="0"/>
              <a:pPr/>
              <a:t>26/11/2011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GB"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DA47DADC-55EA-4839-91C8-5BCC0EC06F5C}" type="datetime1">
              <a:rPr lang="en-US" smtClean="0"/>
              <a:pPr/>
              <a:t>26/11/2011</a:t>
            </a:fld>
            <a:endParaRPr lang="en-US" dirty="0"/>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CE8079A4-7AA8-4A4F-87E2-7781EC5097DD}" type="slidenum">
              <a:rPr lang="en-US" smtClean="0"/>
              <a:pPr/>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2" r:id="rId10"/>
    <p:sldLayoutId id="2147483671" r:id="rId11"/>
  </p:sldLayoutIdLst>
  <p:hf sldNum="0" hdr="0" ftr="0" dt="0"/>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 Id="rId3" Type="http://schemas.openxmlformats.org/officeDocument/2006/relationships/image" Target="../media/image1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20175047">
            <a:off x="-123243" y="1138195"/>
            <a:ext cx="6865034" cy="1536123"/>
          </a:xfrm>
        </p:spPr>
        <p:txBody>
          <a:bodyPr>
            <a:normAutofit fontScale="90000"/>
          </a:bodyPr>
          <a:lstStyle/>
          <a:p>
            <a:r>
              <a:rPr lang="en-US" dirty="0" smtClean="0"/>
              <a:t>  WHAT ARE SKILLSET AND BECTU ALL ABOUT</a:t>
            </a:r>
            <a:endParaRPr lang="en-US" dirty="0"/>
          </a:p>
        </p:txBody>
      </p:sp>
      <p:sp>
        <p:nvSpPr>
          <p:cNvPr id="3" name="Subtitle 2"/>
          <p:cNvSpPr>
            <a:spLocks noGrp="1"/>
          </p:cNvSpPr>
          <p:nvPr>
            <p:ph type="subTitle" idx="1"/>
          </p:nvPr>
        </p:nvSpPr>
        <p:spPr>
          <a:xfrm rot="19823478">
            <a:off x="6273112" y="4212988"/>
            <a:ext cx="2016146" cy="416172"/>
          </a:xfrm>
        </p:spPr>
        <p:txBody>
          <a:bodyPr>
            <a:normAutofit lnSpcReduction="10000"/>
          </a:bodyPr>
          <a:lstStyle/>
          <a:p>
            <a:r>
              <a:rPr lang="en-US" dirty="0" smtClean="0"/>
              <a:t>EMILY HALES</a:t>
            </a:r>
            <a:endParaRPr lang="en-US" dirty="0"/>
          </a:p>
        </p:txBody>
      </p:sp>
    </p:spTree>
    <p:extLst>
      <p:ext uri="{BB962C8B-B14F-4D97-AF65-F5344CB8AC3E}">
        <p14:creationId xmlns:p14="http://schemas.microsoft.com/office/powerpoint/2010/main" val="366884152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515" y="2112955"/>
            <a:ext cx="8738217" cy="1893889"/>
          </a:xfrm>
        </p:spPr>
        <p:txBody>
          <a:bodyPr>
            <a:normAutofit/>
          </a:bodyPr>
          <a:lstStyle/>
          <a:p>
            <a:pPr marL="45720" indent="0">
              <a:buNone/>
            </a:pPr>
            <a:r>
              <a:rPr lang="en-US" sz="1200" dirty="0" smtClean="0"/>
              <a:t>Skillset Careers is to help provide creative industry information for TV, Film, Radio, Interactive </a:t>
            </a:r>
            <a:r>
              <a:rPr lang="en-US" sz="1200" dirty="0"/>
              <a:t>media, </a:t>
            </a:r>
            <a:r>
              <a:rPr lang="en-US" sz="1200" dirty="0" smtClean="0"/>
              <a:t>Animation</a:t>
            </a:r>
            <a:r>
              <a:rPr lang="en-US" sz="1200" dirty="0"/>
              <a:t>, </a:t>
            </a:r>
            <a:r>
              <a:rPr lang="en-US" sz="1200" dirty="0" smtClean="0"/>
              <a:t>Computer </a:t>
            </a:r>
            <a:r>
              <a:rPr lang="en-US" sz="1200" dirty="0"/>
              <a:t>G</a:t>
            </a:r>
            <a:r>
              <a:rPr lang="en-US" sz="1200" dirty="0" smtClean="0"/>
              <a:t>ames</a:t>
            </a:r>
            <a:r>
              <a:rPr lang="en-US" sz="1200" dirty="0"/>
              <a:t>, </a:t>
            </a:r>
            <a:r>
              <a:rPr lang="en-US" sz="1200" dirty="0" smtClean="0"/>
              <a:t>Facilities</a:t>
            </a:r>
            <a:r>
              <a:rPr lang="en-US" sz="1200" dirty="0"/>
              <a:t>, </a:t>
            </a:r>
            <a:r>
              <a:rPr lang="en-US" sz="1200" dirty="0" smtClean="0"/>
              <a:t>Photo Imaging ,</a:t>
            </a:r>
            <a:r>
              <a:rPr lang="en-US" sz="1200" dirty="0" smtClean="0"/>
              <a:t>P</a:t>
            </a:r>
            <a:r>
              <a:rPr lang="en-US" sz="1200" dirty="0" smtClean="0"/>
              <a:t>ublishing</a:t>
            </a:r>
            <a:r>
              <a:rPr lang="en-US" sz="1200" dirty="0"/>
              <a:t>, </a:t>
            </a:r>
            <a:r>
              <a:rPr lang="en-US" sz="1200" dirty="0" smtClean="0"/>
              <a:t>Advertising </a:t>
            </a:r>
            <a:r>
              <a:rPr lang="en-US" sz="1200" dirty="0"/>
              <a:t>and </a:t>
            </a:r>
            <a:r>
              <a:rPr lang="en-US" sz="1200" dirty="0" smtClean="0"/>
              <a:t>Fashion </a:t>
            </a:r>
            <a:r>
              <a:rPr lang="en-US" sz="1200" dirty="0"/>
              <a:t>and </a:t>
            </a:r>
            <a:r>
              <a:rPr lang="en-US" sz="1200" dirty="0" smtClean="0"/>
              <a:t>Textiles</a:t>
            </a:r>
            <a:r>
              <a:rPr lang="en-US" sz="1200" dirty="0" smtClean="0"/>
              <a:t>. There goal is to support the productivity within their industry and to ensure it remains globally competitive. Ways in which they do this is  </a:t>
            </a:r>
            <a:r>
              <a:rPr lang="en-US" sz="1200" dirty="0"/>
              <a:t>by influencing and leading; developing skills, training and education </a:t>
            </a:r>
            <a:r>
              <a:rPr lang="en-US" sz="1200" dirty="0" smtClean="0"/>
              <a:t>policy; </a:t>
            </a:r>
            <a:r>
              <a:rPr lang="en-US" sz="1200" dirty="0"/>
              <a:t>and </a:t>
            </a:r>
            <a:r>
              <a:rPr lang="en-US" sz="1200" dirty="0" smtClean="0"/>
              <a:t>through opening up </a:t>
            </a:r>
            <a:r>
              <a:rPr lang="en-US" sz="1200" dirty="0"/>
              <a:t>the industries to the </a:t>
            </a:r>
            <a:r>
              <a:rPr lang="en-US" sz="1200" dirty="0" smtClean="0"/>
              <a:t> UK's diverse talent. They provide consultation work </a:t>
            </a:r>
            <a:r>
              <a:rPr lang="en-US" sz="1200" dirty="0"/>
              <a:t>with industry, </a:t>
            </a:r>
            <a:r>
              <a:rPr lang="en-US" sz="1200" dirty="0" smtClean="0"/>
              <a:t>publish research and strategic </a:t>
            </a:r>
            <a:r>
              <a:rPr lang="en-US" sz="1200" dirty="0"/>
              <a:t>documents, </a:t>
            </a:r>
            <a:r>
              <a:rPr lang="en-US" sz="1200" dirty="0" smtClean="0"/>
              <a:t>run funding </a:t>
            </a:r>
            <a:r>
              <a:rPr lang="en-US" sz="1200" dirty="0"/>
              <a:t>schemes and project work</a:t>
            </a:r>
            <a:r>
              <a:rPr lang="en-US" sz="1200" dirty="0" smtClean="0"/>
              <a:t>, and supply information about the tests and challenges that they come across in the industry and how they overcome them. People that are trying to route into the creative media industry Skillset also provide there help and support by establishing industry professional online or via phone, whether you’re a freelancer looking for training tips and information, a student </a:t>
            </a:r>
            <a:r>
              <a:rPr lang="en-US" sz="1200" dirty="0" smtClean="0"/>
              <a:t>wanting to know more about the media industries </a:t>
            </a:r>
            <a:r>
              <a:rPr lang="pl-PL" sz="1200" dirty="0"/>
              <a:t>or a public agency </a:t>
            </a:r>
            <a:r>
              <a:rPr lang="pl-PL" sz="1200" dirty="0" smtClean="0"/>
              <a:t>partner. </a:t>
            </a:r>
            <a:endParaRPr lang="en-US" sz="1200" dirty="0"/>
          </a:p>
        </p:txBody>
      </p:sp>
      <p:pic>
        <p:nvPicPr>
          <p:cNvPr id="4" name="Picture 3" descr="Screen shot 2011-11-26 at 22.25.3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9600" y="177415"/>
            <a:ext cx="2844800" cy="850900"/>
          </a:xfrm>
          <a:prstGeom prst="rect">
            <a:avLst/>
          </a:prstGeom>
        </p:spPr>
      </p:pic>
    </p:spTree>
    <p:extLst>
      <p:ext uri="{BB962C8B-B14F-4D97-AF65-F5344CB8AC3E}">
        <p14:creationId xmlns:p14="http://schemas.microsoft.com/office/powerpoint/2010/main" val="61189804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creen shot 2011-11-26 at 22.31.0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887" y="139701"/>
            <a:ext cx="2417810" cy="4618444"/>
          </a:xfrm>
          <a:prstGeom prst="rect">
            <a:avLst/>
          </a:prstGeom>
        </p:spPr>
      </p:pic>
      <p:pic>
        <p:nvPicPr>
          <p:cNvPr id="8" name="Picture 7" descr="Screen shot 2011-11-26 at 22.37.09.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7818" y="139700"/>
            <a:ext cx="5529242" cy="2226039"/>
          </a:xfrm>
          <a:prstGeom prst="rect">
            <a:avLst/>
          </a:prstGeom>
        </p:spPr>
      </p:pic>
      <p:sp>
        <p:nvSpPr>
          <p:cNvPr id="10" name="TextBox 9"/>
          <p:cNvSpPr txBox="1"/>
          <p:nvPr/>
        </p:nvSpPr>
        <p:spPr>
          <a:xfrm>
            <a:off x="2824866" y="2446042"/>
            <a:ext cx="3297261" cy="646331"/>
          </a:xfrm>
          <a:prstGeom prst="rect">
            <a:avLst/>
          </a:prstGeom>
          <a:noFill/>
        </p:spPr>
        <p:txBody>
          <a:bodyPr wrap="square" rtlCol="0">
            <a:spAutoFit/>
          </a:bodyPr>
          <a:lstStyle/>
          <a:p>
            <a:r>
              <a:rPr lang="en-US" sz="1200" dirty="0" smtClean="0"/>
              <a:t>These two screenshots are for students especially if they come across skillset this is how they would get involved..  </a:t>
            </a:r>
            <a:endParaRPr lang="en-US" sz="1200" dirty="0"/>
          </a:p>
        </p:txBody>
      </p:sp>
      <p:sp>
        <p:nvSpPr>
          <p:cNvPr id="12" name="Rectangle 11"/>
          <p:cNvSpPr/>
          <p:nvPr/>
        </p:nvSpPr>
        <p:spPr>
          <a:xfrm>
            <a:off x="982633" y="4758145"/>
            <a:ext cx="390364" cy="369332"/>
          </a:xfrm>
          <a:prstGeom prst="rect">
            <a:avLst/>
          </a:prstGeom>
        </p:spPr>
        <p:txBody>
          <a:bodyPr wrap="none">
            <a:spAutoFit/>
          </a:bodyPr>
          <a:lstStyle/>
          <a:p>
            <a:r>
              <a:rPr lang="en-US" dirty="0">
                <a:latin typeface="Wingdings"/>
                <a:ea typeface="Wingdings"/>
                <a:cs typeface="Wingdings"/>
              </a:rPr>
              <a:t></a:t>
            </a:r>
            <a:endParaRPr lang="en-US" dirty="0"/>
          </a:p>
        </p:txBody>
      </p:sp>
      <p:sp>
        <p:nvSpPr>
          <p:cNvPr id="13" name="TextBox 12"/>
          <p:cNvSpPr txBox="1"/>
          <p:nvPr/>
        </p:nvSpPr>
        <p:spPr>
          <a:xfrm>
            <a:off x="87550" y="5141238"/>
            <a:ext cx="1790166" cy="1200329"/>
          </a:xfrm>
          <a:prstGeom prst="rect">
            <a:avLst/>
          </a:prstGeom>
          <a:noFill/>
        </p:spPr>
        <p:txBody>
          <a:bodyPr wrap="square" rtlCol="0">
            <a:spAutoFit/>
          </a:bodyPr>
          <a:lstStyle/>
          <a:p>
            <a:r>
              <a:rPr lang="en-US" sz="1200" dirty="0" smtClean="0"/>
              <a:t>This is the course search where you would type in the course your interested in and what you want to study ..</a:t>
            </a:r>
            <a:endParaRPr lang="en-US" sz="1200" dirty="0"/>
          </a:p>
        </p:txBody>
      </p:sp>
      <p:pic>
        <p:nvPicPr>
          <p:cNvPr id="14" name="Picture 13" descr="Screen shot 2011-11-26 at 22.53.05.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24866" y="3242106"/>
            <a:ext cx="2402189" cy="3417607"/>
          </a:xfrm>
          <a:prstGeom prst="rect">
            <a:avLst/>
          </a:prstGeom>
        </p:spPr>
      </p:pic>
      <p:sp>
        <p:nvSpPr>
          <p:cNvPr id="17" name="Rectangle 16"/>
          <p:cNvSpPr/>
          <p:nvPr/>
        </p:nvSpPr>
        <p:spPr>
          <a:xfrm>
            <a:off x="5276009" y="5109025"/>
            <a:ext cx="431053" cy="369332"/>
          </a:xfrm>
          <a:prstGeom prst="rect">
            <a:avLst/>
          </a:prstGeom>
        </p:spPr>
        <p:txBody>
          <a:bodyPr wrap="none">
            <a:spAutoFit/>
          </a:bodyPr>
          <a:lstStyle/>
          <a:p>
            <a:r>
              <a:rPr lang="en-US" dirty="0">
                <a:latin typeface="Wingdings"/>
                <a:ea typeface="Wingdings"/>
                <a:cs typeface="Wingdings"/>
              </a:rPr>
              <a:t></a:t>
            </a:r>
            <a:endParaRPr lang="en-US" dirty="0"/>
          </a:p>
        </p:txBody>
      </p:sp>
      <p:sp>
        <p:nvSpPr>
          <p:cNvPr id="18" name="TextBox 17"/>
          <p:cNvSpPr txBox="1"/>
          <p:nvPr/>
        </p:nvSpPr>
        <p:spPr>
          <a:xfrm>
            <a:off x="5707062" y="4905386"/>
            <a:ext cx="2096226" cy="1754327"/>
          </a:xfrm>
          <a:prstGeom prst="rect">
            <a:avLst/>
          </a:prstGeom>
          <a:noFill/>
        </p:spPr>
        <p:txBody>
          <a:bodyPr wrap="square" rtlCol="0">
            <a:spAutoFit/>
          </a:bodyPr>
          <a:lstStyle/>
          <a:p>
            <a:r>
              <a:rPr lang="en-US" sz="1200" dirty="0" smtClean="0"/>
              <a:t>The course you were looking for then shows the results and shows you the universities and colleges in which they do your specific course and then you click on whatever one your interested in and supplies you with the information. </a:t>
            </a:r>
            <a:endParaRPr lang="en-US" sz="1200" dirty="0"/>
          </a:p>
        </p:txBody>
      </p:sp>
      <p:sp>
        <p:nvSpPr>
          <p:cNvPr id="19" name="Rectangle 18"/>
          <p:cNvSpPr/>
          <p:nvPr/>
        </p:nvSpPr>
        <p:spPr>
          <a:xfrm>
            <a:off x="6888243" y="2568060"/>
            <a:ext cx="390364" cy="369332"/>
          </a:xfrm>
          <a:prstGeom prst="rect">
            <a:avLst/>
          </a:prstGeom>
        </p:spPr>
        <p:txBody>
          <a:bodyPr wrap="none">
            <a:spAutoFit/>
          </a:bodyPr>
          <a:lstStyle/>
          <a:p>
            <a:r>
              <a:rPr lang="en-US" dirty="0">
                <a:latin typeface="Wingdings"/>
                <a:ea typeface="Wingdings"/>
                <a:cs typeface="Wingdings"/>
              </a:rPr>
              <a:t></a:t>
            </a:r>
            <a:endParaRPr lang="en-US" dirty="0"/>
          </a:p>
        </p:txBody>
      </p:sp>
      <p:sp>
        <p:nvSpPr>
          <p:cNvPr id="20" name="TextBox 19"/>
          <p:cNvSpPr txBox="1"/>
          <p:nvPr/>
        </p:nvSpPr>
        <p:spPr>
          <a:xfrm>
            <a:off x="6563942" y="2937392"/>
            <a:ext cx="1698363" cy="1569660"/>
          </a:xfrm>
          <a:prstGeom prst="rect">
            <a:avLst/>
          </a:prstGeom>
          <a:noFill/>
        </p:spPr>
        <p:txBody>
          <a:bodyPr wrap="square" rtlCol="0">
            <a:spAutoFit/>
          </a:bodyPr>
          <a:lstStyle/>
          <a:p>
            <a:r>
              <a:rPr lang="en-US" sz="1200" dirty="0" smtClean="0"/>
              <a:t>This bit of information is so that </a:t>
            </a:r>
            <a:r>
              <a:rPr lang="en-US" sz="1200" dirty="0" err="1" smtClean="0"/>
              <a:t>SkillSet</a:t>
            </a:r>
            <a:r>
              <a:rPr lang="en-US" sz="1200" dirty="0" smtClean="0"/>
              <a:t> can also help you with the courses you want to do and help you give advice on where to go and the best decision for you.  </a:t>
            </a:r>
            <a:endParaRPr lang="en-US" sz="1200" dirty="0"/>
          </a:p>
        </p:txBody>
      </p:sp>
    </p:spTree>
    <p:extLst>
      <p:ext uri="{BB962C8B-B14F-4D97-AF65-F5344CB8AC3E}">
        <p14:creationId xmlns:p14="http://schemas.microsoft.com/office/powerpoint/2010/main" val="35083430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1-11-26 at 23.12.4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6788" y="314369"/>
            <a:ext cx="3300648" cy="2862993"/>
          </a:xfrm>
          <a:prstGeom prst="rect">
            <a:avLst/>
          </a:prstGeom>
        </p:spPr>
      </p:pic>
      <p:pic>
        <p:nvPicPr>
          <p:cNvPr id="5" name="Picture 4" descr="Screen shot 2011-11-26 at 23.14.0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01228" y="107208"/>
            <a:ext cx="2159000" cy="3263900"/>
          </a:xfrm>
          <a:prstGeom prst="rect">
            <a:avLst/>
          </a:prstGeom>
        </p:spPr>
      </p:pic>
      <p:pic>
        <p:nvPicPr>
          <p:cNvPr id="6" name="Picture 5" descr="Screen shot 2011-11-26 at 23.15.18.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20223" y="2855364"/>
            <a:ext cx="3081005" cy="3849641"/>
          </a:xfrm>
          <a:prstGeom prst="rect">
            <a:avLst/>
          </a:prstGeom>
        </p:spPr>
      </p:pic>
      <p:sp>
        <p:nvSpPr>
          <p:cNvPr id="7" name="Rectangle 6"/>
          <p:cNvSpPr/>
          <p:nvPr/>
        </p:nvSpPr>
        <p:spPr>
          <a:xfrm>
            <a:off x="3869111" y="1466335"/>
            <a:ext cx="431053" cy="369332"/>
          </a:xfrm>
          <a:prstGeom prst="rect">
            <a:avLst/>
          </a:prstGeom>
        </p:spPr>
        <p:txBody>
          <a:bodyPr wrap="none">
            <a:spAutoFit/>
          </a:bodyPr>
          <a:lstStyle/>
          <a:p>
            <a:r>
              <a:rPr lang="en-US" dirty="0">
                <a:latin typeface="Wingdings"/>
                <a:ea typeface="Wingdings"/>
                <a:cs typeface="Wingdings"/>
              </a:rPr>
              <a:t></a:t>
            </a:r>
            <a:endParaRPr lang="en-US" dirty="0"/>
          </a:p>
        </p:txBody>
      </p:sp>
      <p:sp>
        <p:nvSpPr>
          <p:cNvPr id="8" name="Rectangle 7"/>
          <p:cNvSpPr/>
          <p:nvPr/>
        </p:nvSpPr>
        <p:spPr>
          <a:xfrm>
            <a:off x="2568948" y="5015985"/>
            <a:ext cx="431053" cy="369332"/>
          </a:xfrm>
          <a:prstGeom prst="rect">
            <a:avLst/>
          </a:prstGeom>
        </p:spPr>
        <p:txBody>
          <a:bodyPr wrap="none">
            <a:spAutoFit/>
          </a:bodyPr>
          <a:lstStyle/>
          <a:p>
            <a:r>
              <a:rPr lang="en-US" dirty="0">
                <a:latin typeface="Wingdings"/>
                <a:ea typeface="Wingdings"/>
                <a:cs typeface="Wingdings"/>
              </a:rPr>
              <a:t></a:t>
            </a:r>
            <a:endParaRPr lang="en-US" dirty="0"/>
          </a:p>
        </p:txBody>
      </p:sp>
      <p:sp>
        <p:nvSpPr>
          <p:cNvPr id="9" name="Rectangle 8"/>
          <p:cNvSpPr/>
          <p:nvPr/>
        </p:nvSpPr>
        <p:spPr>
          <a:xfrm>
            <a:off x="7913768" y="3547547"/>
            <a:ext cx="390364" cy="369332"/>
          </a:xfrm>
          <a:prstGeom prst="rect">
            <a:avLst/>
          </a:prstGeom>
        </p:spPr>
        <p:txBody>
          <a:bodyPr wrap="none">
            <a:spAutoFit/>
          </a:bodyPr>
          <a:lstStyle/>
          <a:p>
            <a:r>
              <a:rPr lang="en-US" dirty="0">
                <a:latin typeface="Wingdings"/>
                <a:ea typeface="Wingdings"/>
                <a:cs typeface="Wingdings"/>
              </a:rPr>
              <a:t></a:t>
            </a:r>
            <a:endParaRPr lang="en-US" dirty="0"/>
          </a:p>
        </p:txBody>
      </p:sp>
      <p:sp>
        <p:nvSpPr>
          <p:cNvPr id="10" name="TextBox 9"/>
          <p:cNvSpPr txBox="1"/>
          <p:nvPr/>
        </p:nvSpPr>
        <p:spPr>
          <a:xfrm>
            <a:off x="4300163" y="1132163"/>
            <a:ext cx="1978659" cy="1200329"/>
          </a:xfrm>
          <a:prstGeom prst="rect">
            <a:avLst/>
          </a:prstGeom>
          <a:noFill/>
        </p:spPr>
        <p:txBody>
          <a:bodyPr wrap="square" rtlCol="0">
            <a:spAutoFit/>
          </a:bodyPr>
          <a:lstStyle/>
          <a:p>
            <a:r>
              <a:rPr lang="en-US" sz="1200" dirty="0" smtClean="0"/>
              <a:t>This part is for people finding at how to get into creative industries, Skillset supplies advice, links and events on how to exactly do what you love. </a:t>
            </a:r>
            <a:endParaRPr lang="en-US" sz="1200" dirty="0"/>
          </a:p>
        </p:txBody>
      </p:sp>
      <p:sp>
        <p:nvSpPr>
          <p:cNvPr id="11" name="TextBox 10"/>
          <p:cNvSpPr txBox="1"/>
          <p:nvPr/>
        </p:nvSpPr>
        <p:spPr>
          <a:xfrm>
            <a:off x="612023" y="4390956"/>
            <a:ext cx="1956925" cy="2308324"/>
          </a:xfrm>
          <a:prstGeom prst="rect">
            <a:avLst/>
          </a:prstGeom>
          <a:noFill/>
        </p:spPr>
        <p:txBody>
          <a:bodyPr wrap="square" rtlCol="0">
            <a:spAutoFit/>
          </a:bodyPr>
          <a:lstStyle/>
          <a:p>
            <a:r>
              <a:rPr lang="en-US" sz="1200" dirty="0" smtClean="0"/>
              <a:t>This is a page example (radio) Skillset when you</a:t>
            </a:r>
            <a:r>
              <a:rPr lang="fr-FR" sz="1200" dirty="0" smtClean="0"/>
              <a:t>’</a:t>
            </a:r>
            <a:r>
              <a:rPr lang="en-US" sz="1200" dirty="0" err="1" smtClean="0"/>
              <a:t>ve</a:t>
            </a:r>
            <a:r>
              <a:rPr lang="en-US" sz="1200" dirty="0" smtClean="0"/>
              <a:t> clicked on a creative industry it will come to this page and it will tell you about that industry, </a:t>
            </a:r>
            <a:r>
              <a:rPr lang="en-US" sz="1200" dirty="0" err="1" smtClean="0"/>
              <a:t>carrers</a:t>
            </a:r>
            <a:r>
              <a:rPr lang="en-US" sz="1200" dirty="0" smtClean="0"/>
              <a:t> in the industry and news, events and opportunities and then you click the one you want and more information will show.</a:t>
            </a:r>
            <a:endParaRPr lang="en-US" sz="1200" dirty="0"/>
          </a:p>
        </p:txBody>
      </p:sp>
      <p:sp>
        <p:nvSpPr>
          <p:cNvPr id="12" name="TextBox 11"/>
          <p:cNvSpPr txBox="1"/>
          <p:nvPr/>
        </p:nvSpPr>
        <p:spPr>
          <a:xfrm>
            <a:off x="7137483" y="3978942"/>
            <a:ext cx="1552569" cy="1200329"/>
          </a:xfrm>
          <a:prstGeom prst="rect">
            <a:avLst/>
          </a:prstGeom>
          <a:noFill/>
        </p:spPr>
        <p:txBody>
          <a:bodyPr wrap="square" rtlCol="0">
            <a:spAutoFit/>
          </a:bodyPr>
          <a:lstStyle/>
          <a:p>
            <a:r>
              <a:rPr lang="en-US" sz="1200" dirty="0" smtClean="0"/>
              <a:t>This bar will be at the side of the site and this is just about Skillset and what they are all about.</a:t>
            </a:r>
            <a:endParaRPr lang="en-US" sz="1200" dirty="0"/>
          </a:p>
        </p:txBody>
      </p:sp>
    </p:spTree>
    <p:extLst>
      <p:ext uri="{BB962C8B-B14F-4D97-AF65-F5344CB8AC3E}">
        <p14:creationId xmlns:p14="http://schemas.microsoft.com/office/powerpoint/2010/main" val="223513241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1-11-26 at 23.28.5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5973" y="195685"/>
            <a:ext cx="5025675" cy="1521124"/>
          </a:xfrm>
          <a:prstGeom prst="rect">
            <a:avLst/>
          </a:prstGeom>
        </p:spPr>
      </p:pic>
      <p:sp>
        <p:nvSpPr>
          <p:cNvPr id="5" name="TextBox 4"/>
          <p:cNvSpPr txBox="1"/>
          <p:nvPr/>
        </p:nvSpPr>
        <p:spPr>
          <a:xfrm>
            <a:off x="0" y="2163849"/>
            <a:ext cx="9144000" cy="1569660"/>
          </a:xfrm>
          <a:prstGeom prst="rect">
            <a:avLst/>
          </a:prstGeom>
          <a:noFill/>
        </p:spPr>
        <p:txBody>
          <a:bodyPr wrap="square" rtlCol="0">
            <a:spAutoFit/>
          </a:bodyPr>
          <a:lstStyle/>
          <a:p>
            <a:r>
              <a:rPr lang="en-US" sz="1200" dirty="0" smtClean="0"/>
              <a:t>The BECTU which </a:t>
            </a:r>
            <a:r>
              <a:rPr lang="en-US" sz="1200" dirty="0"/>
              <a:t>stands for Broadcasting Entertainment Cinematograph and Theatre Union </a:t>
            </a:r>
            <a:r>
              <a:rPr lang="en-US" sz="1200" dirty="0" smtClean="0"/>
              <a:t> is different to Skillset, BECTU is the </a:t>
            </a:r>
            <a:r>
              <a:rPr lang="en-US" sz="1200" dirty="0"/>
              <a:t>independent trade </a:t>
            </a:r>
            <a:r>
              <a:rPr lang="en-US" sz="1200" dirty="0" smtClean="0"/>
              <a:t>union for </a:t>
            </a:r>
            <a:r>
              <a:rPr lang="en-US" sz="1200" dirty="0"/>
              <a:t>those working in broadcasting, film, theatre, entertainment, leisure, interactive media and allied areas</a:t>
            </a:r>
            <a:r>
              <a:rPr lang="en-US" sz="1200" dirty="0" smtClean="0"/>
              <a:t>. </a:t>
            </a:r>
            <a:r>
              <a:rPr lang="en-US" sz="1200" dirty="0"/>
              <a:t>The union represents staff and contract and freelance workers who are based primarily in the United Kingdom. </a:t>
            </a:r>
            <a:r>
              <a:rPr lang="en-US" sz="1200" dirty="0" smtClean="0"/>
              <a:t>25,000+ members are provided with BECTU, they provide </a:t>
            </a:r>
            <a:r>
              <a:rPr lang="en-US" sz="1200" dirty="0"/>
              <a:t>a wide range of </a:t>
            </a:r>
            <a:r>
              <a:rPr lang="en-US" sz="1200" dirty="0" smtClean="0"/>
              <a:t>services, </a:t>
            </a:r>
            <a:r>
              <a:rPr lang="en-US" sz="1200" dirty="0"/>
              <a:t>including Negotiating pay, conditions and contracts with </a:t>
            </a:r>
            <a:r>
              <a:rPr lang="en-US" sz="1200" dirty="0" smtClean="0"/>
              <a:t>employers, Personal </a:t>
            </a:r>
            <a:r>
              <a:rPr lang="en-US" sz="1200" dirty="0"/>
              <a:t>advice and representation for individual </a:t>
            </a:r>
            <a:r>
              <a:rPr lang="en-US" sz="1200" dirty="0" smtClean="0"/>
              <a:t>members, Advice </a:t>
            </a:r>
            <a:r>
              <a:rPr lang="en-US" sz="1200" dirty="0"/>
              <a:t>and representation on health and </a:t>
            </a:r>
            <a:r>
              <a:rPr lang="en-US" sz="1200" dirty="0" smtClean="0"/>
              <a:t>safety, Benefits </a:t>
            </a:r>
            <a:r>
              <a:rPr lang="en-US" sz="1200" dirty="0"/>
              <a:t>and services for BECTU </a:t>
            </a:r>
            <a:r>
              <a:rPr lang="en-US" sz="1200" dirty="0" smtClean="0"/>
              <a:t>members, A </a:t>
            </a:r>
            <a:r>
              <a:rPr lang="en-US" sz="1200" dirty="0"/>
              <a:t>union journal, Stage Screen and Radio published eight times a </a:t>
            </a:r>
            <a:r>
              <a:rPr lang="en-US" sz="1200" dirty="0" smtClean="0"/>
              <a:t>year, A </a:t>
            </a:r>
            <a:r>
              <a:rPr lang="en-US" sz="1200" dirty="0"/>
              <a:t>website designed to improve access to the union's advice and support. The key aims of the union are to</a:t>
            </a:r>
            <a:r>
              <a:rPr lang="en-US" sz="1200" dirty="0" smtClean="0"/>
              <a:t>: </a:t>
            </a:r>
            <a:r>
              <a:rPr lang="en-US" sz="1200" dirty="0"/>
              <a:t>protect </a:t>
            </a:r>
            <a:r>
              <a:rPr lang="en-US" sz="1200" dirty="0" smtClean="0"/>
              <a:t>jobs, </a:t>
            </a:r>
            <a:r>
              <a:rPr lang="en-US" sz="1200" dirty="0"/>
              <a:t>increase </a:t>
            </a:r>
            <a:r>
              <a:rPr lang="en-US" sz="1200" dirty="0" smtClean="0"/>
              <a:t>membership, </a:t>
            </a:r>
            <a:r>
              <a:rPr lang="en-US" sz="1200" dirty="0"/>
              <a:t>win new recognition </a:t>
            </a:r>
            <a:r>
              <a:rPr lang="en-US" sz="1200" dirty="0" smtClean="0"/>
              <a:t>agreements, improve </a:t>
            </a:r>
            <a:r>
              <a:rPr lang="en-US" sz="1200" dirty="0"/>
              <a:t>pay and conditions of service, including pensions.</a:t>
            </a:r>
          </a:p>
        </p:txBody>
      </p:sp>
    </p:spTree>
    <p:extLst>
      <p:ext uri="{BB962C8B-B14F-4D97-AF65-F5344CB8AC3E}">
        <p14:creationId xmlns:p14="http://schemas.microsoft.com/office/powerpoint/2010/main" val="425485523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1-11-26 at 23.59.59.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376" y="371476"/>
            <a:ext cx="4556124" cy="3316822"/>
          </a:xfrm>
          <a:prstGeom prst="rect">
            <a:avLst/>
          </a:prstGeom>
        </p:spPr>
      </p:pic>
      <p:sp>
        <p:nvSpPr>
          <p:cNvPr id="5" name="Rectangle 4"/>
          <p:cNvSpPr/>
          <p:nvPr/>
        </p:nvSpPr>
        <p:spPr>
          <a:xfrm>
            <a:off x="916068" y="3736460"/>
            <a:ext cx="390364" cy="369332"/>
          </a:xfrm>
          <a:prstGeom prst="rect">
            <a:avLst/>
          </a:prstGeom>
        </p:spPr>
        <p:txBody>
          <a:bodyPr wrap="none">
            <a:spAutoFit/>
          </a:bodyPr>
          <a:lstStyle/>
          <a:p>
            <a:r>
              <a:rPr lang="en-US" dirty="0">
                <a:latin typeface="Wingdings"/>
                <a:ea typeface="Wingdings"/>
                <a:cs typeface="Wingdings"/>
              </a:rPr>
              <a:t></a:t>
            </a:r>
            <a:endParaRPr lang="en-US" dirty="0"/>
          </a:p>
        </p:txBody>
      </p:sp>
      <p:sp>
        <p:nvSpPr>
          <p:cNvPr id="7" name="TextBox 6"/>
          <p:cNvSpPr txBox="1"/>
          <p:nvPr/>
        </p:nvSpPr>
        <p:spPr>
          <a:xfrm>
            <a:off x="206375" y="4309418"/>
            <a:ext cx="2889250" cy="1015663"/>
          </a:xfrm>
          <a:prstGeom prst="rect">
            <a:avLst/>
          </a:prstGeom>
          <a:noFill/>
        </p:spPr>
        <p:txBody>
          <a:bodyPr wrap="square" rtlCol="0">
            <a:spAutoFit/>
          </a:bodyPr>
          <a:lstStyle/>
          <a:p>
            <a:r>
              <a:rPr lang="en-US" sz="1200" dirty="0" smtClean="0"/>
              <a:t>This part of the website comes under training and education. This is to help BECTU members to find out about their courses and training courses that they are interested in. </a:t>
            </a:r>
            <a:endParaRPr lang="en-US" sz="1200" dirty="0"/>
          </a:p>
        </p:txBody>
      </p:sp>
      <p:pic>
        <p:nvPicPr>
          <p:cNvPr id="8" name="Picture 7" descr="Screen shot 2011-11-27 at 00.06.17.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92500" y="2750416"/>
            <a:ext cx="5651500" cy="3546434"/>
          </a:xfrm>
          <a:prstGeom prst="rect">
            <a:avLst/>
          </a:prstGeom>
        </p:spPr>
      </p:pic>
      <p:sp>
        <p:nvSpPr>
          <p:cNvPr id="9" name="Rectangle 8"/>
          <p:cNvSpPr/>
          <p:nvPr/>
        </p:nvSpPr>
        <p:spPr>
          <a:xfrm>
            <a:off x="6842125" y="2148960"/>
            <a:ext cx="390364" cy="369332"/>
          </a:xfrm>
          <a:prstGeom prst="rect">
            <a:avLst/>
          </a:prstGeom>
        </p:spPr>
        <p:txBody>
          <a:bodyPr wrap="none">
            <a:spAutoFit/>
          </a:bodyPr>
          <a:lstStyle/>
          <a:p>
            <a:r>
              <a:rPr lang="en-US" dirty="0">
                <a:latin typeface="Wingdings"/>
                <a:ea typeface="Wingdings"/>
                <a:cs typeface="Wingdings"/>
              </a:rPr>
              <a:t></a:t>
            </a:r>
            <a:endParaRPr lang="en-US" dirty="0"/>
          </a:p>
        </p:txBody>
      </p:sp>
      <p:sp>
        <p:nvSpPr>
          <p:cNvPr id="10" name="TextBox 9"/>
          <p:cNvSpPr txBox="1"/>
          <p:nvPr/>
        </p:nvSpPr>
        <p:spPr>
          <a:xfrm>
            <a:off x="6032500" y="743487"/>
            <a:ext cx="1873250" cy="1200329"/>
          </a:xfrm>
          <a:prstGeom prst="rect">
            <a:avLst/>
          </a:prstGeom>
          <a:noFill/>
        </p:spPr>
        <p:txBody>
          <a:bodyPr wrap="square" rtlCol="0">
            <a:spAutoFit/>
          </a:bodyPr>
          <a:lstStyle/>
          <a:p>
            <a:r>
              <a:rPr lang="en-US" sz="1200" dirty="0" smtClean="0"/>
              <a:t>You then end up on this page and it gives you tips and courses related to your course and how to achieve the best that you</a:t>
            </a:r>
            <a:r>
              <a:rPr lang="fr-FR" sz="1200" dirty="0" smtClean="0"/>
              <a:t>’</a:t>
            </a:r>
            <a:r>
              <a:rPr lang="en-US" sz="1200" dirty="0" err="1" smtClean="0"/>
              <a:t>ve</a:t>
            </a:r>
            <a:r>
              <a:rPr lang="en-US" sz="1200" dirty="0" smtClean="0"/>
              <a:t> got. </a:t>
            </a:r>
            <a:endParaRPr lang="en-US" sz="1200" dirty="0"/>
          </a:p>
        </p:txBody>
      </p:sp>
    </p:spTree>
    <p:extLst>
      <p:ext uri="{BB962C8B-B14F-4D97-AF65-F5344CB8AC3E}">
        <p14:creationId xmlns:p14="http://schemas.microsoft.com/office/powerpoint/2010/main" val="400255475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1-11-27 at 00.11.29.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90524"/>
            <a:ext cx="6435009" cy="5673726"/>
          </a:xfrm>
          <a:prstGeom prst="rect">
            <a:avLst/>
          </a:prstGeom>
        </p:spPr>
      </p:pic>
      <p:sp>
        <p:nvSpPr>
          <p:cNvPr id="5" name="Rectangle 4"/>
          <p:cNvSpPr/>
          <p:nvPr/>
        </p:nvSpPr>
        <p:spPr>
          <a:xfrm>
            <a:off x="6578973" y="2464833"/>
            <a:ext cx="431053" cy="369332"/>
          </a:xfrm>
          <a:prstGeom prst="rect">
            <a:avLst/>
          </a:prstGeom>
        </p:spPr>
        <p:txBody>
          <a:bodyPr wrap="none">
            <a:spAutoFit/>
          </a:bodyPr>
          <a:lstStyle/>
          <a:p>
            <a:r>
              <a:rPr lang="en-US" dirty="0">
                <a:latin typeface="Wingdings"/>
                <a:ea typeface="Wingdings"/>
                <a:cs typeface="Wingdings"/>
              </a:rPr>
              <a:t></a:t>
            </a:r>
            <a:endParaRPr lang="en-US" dirty="0"/>
          </a:p>
        </p:txBody>
      </p:sp>
      <p:sp>
        <p:nvSpPr>
          <p:cNvPr id="7" name="TextBox 6"/>
          <p:cNvSpPr txBox="1"/>
          <p:nvPr/>
        </p:nvSpPr>
        <p:spPr>
          <a:xfrm>
            <a:off x="7127875" y="2317750"/>
            <a:ext cx="1619250" cy="1569660"/>
          </a:xfrm>
          <a:prstGeom prst="rect">
            <a:avLst/>
          </a:prstGeom>
          <a:noFill/>
        </p:spPr>
        <p:txBody>
          <a:bodyPr wrap="square" rtlCol="0">
            <a:spAutoFit/>
          </a:bodyPr>
          <a:lstStyle/>
          <a:p>
            <a:r>
              <a:rPr lang="en-US" sz="1200" dirty="0" smtClean="0"/>
              <a:t>This part of the website comes </a:t>
            </a:r>
            <a:r>
              <a:rPr lang="en-US" sz="1200" dirty="0" err="1" smtClean="0"/>
              <a:t>fromf</a:t>
            </a:r>
            <a:r>
              <a:rPr lang="en-US" sz="1200" dirty="0" smtClean="0"/>
              <a:t> advice and resources this gives the BECTU members guidance's and help get involved. </a:t>
            </a:r>
            <a:endParaRPr lang="en-US" sz="1200" dirty="0"/>
          </a:p>
        </p:txBody>
      </p:sp>
    </p:spTree>
    <p:extLst>
      <p:ext uri="{BB962C8B-B14F-4D97-AF65-F5344CB8AC3E}">
        <p14:creationId xmlns:p14="http://schemas.microsoft.com/office/powerpoint/2010/main" val="18324882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Perspective.thmx</Template>
  <TotalTime>189</TotalTime>
  <Words>628</Words>
  <Application>Microsoft Macintosh PowerPoint</Application>
  <PresentationFormat>On-screen Show (4:3)</PresentationFormat>
  <Paragraphs>23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Perspective</vt:lpstr>
      <vt:lpstr>  WHAT ARE SKILLSET AND BECTU ALL ABOUT</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AER SKILLSET AND BECTU ALL ABOUT</dc:title>
  <dc:creator>Emily HALES</dc:creator>
  <cp:lastModifiedBy>Emily Hales</cp:lastModifiedBy>
  <cp:revision>19</cp:revision>
  <dcterms:created xsi:type="dcterms:W3CDTF">2011-11-25T11:52:25Z</dcterms:created>
  <dcterms:modified xsi:type="dcterms:W3CDTF">2011-11-27T00:21:26Z</dcterms:modified>
</cp:coreProperties>
</file>